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0" r:id="rId3"/>
    <p:sldId id="261" r:id="rId4"/>
    <p:sldId id="277" r:id="rId5"/>
    <p:sldId id="278" r:id="rId6"/>
  </p:sldIdLst>
  <p:sldSz cx="9144000" cy="6858000" type="screen4x3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1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91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3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95561" y="2645045"/>
            <a:ext cx="8175282" cy="27622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2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概述</a:t>
            </a:r>
            <a:endParaRPr lang="zh-CN" altLang="en-US" sz="12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8676" name="矩形 4"/>
          <p:cNvSpPr>
            <a:spLocks noChangeArrowheads="1"/>
          </p:cNvSpPr>
          <p:nvPr/>
        </p:nvSpPr>
        <p:spPr bwMode="auto">
          <a:xfrm>
            <a:off x="3779912" y="2106113"/>
            <a:ext cx="2242820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【 </a:t>
            </a: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型号</a:t>
            </a: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:</a:t>
            </a:r>
            <a:r>
              <a:rPr lang="en-US" altLang="zh-CN" dirty="0" smtClean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FWK2621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】</a:t>
            </a:r>
            <a:endParaRPr lang="zh-CN" altLang="en-US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5" name="图片 4" descr="F2511"/>
          <p:cNvPicPr>
            <a:picLocks noChangeAspect="1"/>
          </p:cNvPicPr>
          <p:nvPr/>
        </p:nvPicPr>
        <p:blipFill>
          <a:blip r:embed="rId1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91680" y="516299"/>
            <a:ext cx="1976120" cy="2043430"/>
          </a:xfrm>
          <a:prstGeom prst="rect">
            <a:avLst/>
          </a:prstGeom>
        </p:spPr>
      </p:pic>
      <p:graphicFrame>
        <p:nvGraphicFramePr>
          <p:cNvPr id="3" name="Group 5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392400" y="2986398"/>
          <a:ext cx="8358218" cy="3291840"/>
        </p:xfrm>
        <a:graphic>
          <a:graphicData uri="http://schemas.openxmlformats.org/drawingml/2006/table">
            <a:tbl>
              <a:tblPr/>
              <a:tblGrid>
                <a:gridCol w="4286280"/>
                <a:gridCol w="4071938"/>
              </a:tblGrid>
              <a:tr h="3291840">
                <a:tc>
                  <a:txBody>
                    <a:bodyPr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产品特点</a:t>
                      </a:r>
                      <a:r>
                        <a:rPr lang="en-US" altLang="zh-CN" sz="1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:</a:t>
                      </a:r>
                      <a:endParaRPr lang="en-US" altLang="zh-CN" sz="10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1.</a:t>
                      </a:r>
                      <a:r>
                        <a:rPr lang="zh-CN" altLang="en-US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根据 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LED </a:t>
                      </a:r>
                      <a:r>
                        <a:rPr lang="zh-CN" altLang="en-US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的散热特性，利用机械设计原理和热学原理，对 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LED </a:t>
                      </a:r>
                      <a:r>
                        <a:rPr lang="zh-CN" altLang="en-US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投光灯进行精准结构设计，结合采用高导热系数高纯度铝合金材料和特殊的加工工艺，使传导散热、对流散热和辐射散热的效果得到了成倍的提高，使悟空方系列灯具成为体积小、重量轻、光效好、节能环保低碳的创新产品。</a:t>
                      </a:r>
                      <a:endParaRPr lang="zh-CN" altLang="en-US" sz="10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2. </a:t>
                      </a:r>
                      <a:r>
                        <a:rPr lang="zh-CN" altLang="en-US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搭配超大功率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LED</a:t>
                      </a:r>
                      <a:r>
                        <a:rPr lang="zh-CN" altLang="en-US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，精准控制散射光线，使 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LED </a:t>
                      </a:r>
                      <a:r>
                        <a:rPr lang="zh-CN" altLang="en-US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的出光效率更高，中心光强更强。采用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3°</a:t>
                      </a:r>
                      <a:r>
                        <a:rPr lang="zh-CN" altLang="en-US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角窄光束透镜，单灯 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150W</a:t>
                      </a:r>
                      <a:r>
                        <a:rPr lang="zh-CN" altLang="en-US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、投射距离 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100m </a:t>
                      </a:r>
                      <a:r>
                        <a:rPr lang="zh-CN" altLang="en-US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时，平均照度达到 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82Lx</a:t>
                      </a:r>
                      <a:r>
                        <a:rPr lang="zh-CN" altLang="en-US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，为远距离投光照明提供一个完美的解决方案。</a:t>
                      </a:r>
                      <a:endParaRPr lang="zh-CN" altLang="en-US" sz="10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3. </a:t>
                      </a:r>
                      <a:r>
                        <a:rPr lang="zh-CN" altLang="en-US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灯具结构设计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,</a:t>
                      </a:r>
                      <a:r>
                        <a:rPr lang="zh-CN" altLang="en-US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特别导入 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10°</a:t>
                      </a:r>
                      <a:r>
                        <a:rPr lang="zh-CN" altLang="en-US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遮光角一体化防眩光设计。</a:t>
                      </a:r>
                      <a:endParaRPr lang="zh-CN" altLang="en-US" sz="10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控制方式：</a:t>
                      </a:r>
                      <a:r>
                        <a:rPr lang="zh-CN" altLang="en-US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采用标准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DMX512</a:t>
                      </a:r>
                      <a:r>
                        <a:rPr lang="zh-CN" altLang="en-US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（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1990</a:t>
                      </a:r>
                      <a:r>
                        <a:rPr lang="zh-CN" altLang="en-US" sz="10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）协议控制。</a:t>
                      </a:r>
                      <a:endParaRPr lang="zh-CN" altLang="en-US" sz="10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应用场所：</a:t>
                      </a:r>
                      <a:r>
                        <a:rPr lang="zh-CN" altLang="en-US" sz="1000" dirty="0" smtClean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古建筑</a:t>
                      </a:r>
                      <a:r>
                        <a:rPr lang="zh-CN" altLang="en-US" sz="1000" dirty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、</a:t>
                      </a:r>
                      <a:r>
                        <a:rPr lang="zh-CN" altLang="en-US" sz="1000" dirty="0" smtClean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超高层建筑</a:t>
                      </a:r>
                      <a:r>
                        <a:rPr lang="zh-CN" altLang="en-US" sz="1000" dirty="0" smtClean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、远距离投射等</a:t>
                      </a:r>
                      <a:r>
                        <a:rPr lang="zh-CN" altLang="en-US" sz="1000" dirty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景观照明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611560" y="1124744"/>
          <a:ext cx="8001000" cy="5042317"/>
        </p:xfrm>
        <a:graphic>
          <a:graphicData uri="http://schemas.openxmlformats.org/drawingml/2006/table">
            <a:tbl>
              <a:tblPr/>
              <a:tblGrid>
                <a:gridCol w="3143250"/>
                <a:gridCol w="4857750"/>
              </a:tblGrid>
              <a:tr h="14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产品型号</a:t>
                      </a:r>
                      <a:endParaRPr kumimoji="0" lang="zh-CN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FWK2621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光源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endParaRPr kumimoji="0" lang="en-US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寿命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5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万小时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数量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cs typeface="+mn-cs"/>
                        </a:rPr>
                        <a:t>15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cs typeface="+mn-cs"/>
                        </a:rPr>
                        <a:t>颗</a:t>
                      </a:r>
                      <a:endParaRPr lang="zh-CN" altLang="en-US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颜色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(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单色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3000K/4000K/5000K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光束角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(FWHM)</a:t>
                      </a:r>
                      <a:endParaRPr kumimoji="0" lang="en-US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CN" alt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°</a:t>
                      </a:r>
                      <a:endParaRPr lang="zh-CN" altLang="en-US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外壳</a:t>
                      </a: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材质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00" dirty="0" smtClean="0">
                          <a:sym typeface="+mn-ea"/>
                        </a:rPr>
                        <a:t>压铸铝</a:t>
                      </a:r>
                      <a:r>
                        <a:rPr lang="en-US" altLang="zh-CN" sz="1000" dirty="0" smtClean="0">
                          <a:sym typeface="+mn-ea"/>
                        </a:rPr>
                        <a:t>/</a:t>
                      </a:r>
                      <a:r>
                        <a:rPr lang="zh-CN" altLang="zh-CN" sz="1000" dirty="0" smtClean="0">
                          <a:sym typeface="+mn-ea"/>
                        </a:rPr>
                        <a:t>铝合金</a:t>
                      </a:r>
                      <a:r>
                        <a:rPr lang="en-US" altLang="zh-CN" sz="1000" dirty="0" smtClean="0">
                          <a:sym typeface="+mn-ea"/>
                        </a:rPr>
                        <a:t>,</a:t>
                      </a:r>
                      <a:r>
                        <a:rPr lang="zh-CN" altLang="en-US" sz="1000" dirty="0" smtClean="0">
                          <a:sym typeface="+mn-ea"/>
                        </a:rPr>
                        <a:t>砂纹深灰色</a:t>
                      </a:r>
                      <a:r>
                        <a:rPr lang="zh-CN" altLang="en-US" sz="1000" dirty="0">
                          <a:sym typeface="+mn-ea"/>
                        </a:rPr>
                        <a:t>静电喷塑表面处理</a:t>
                      </a:r>
                      <a:endParaRPr lang="zh-CN" altLang="en-US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玻璃材质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>
                          <a:latin typeface="+mn-ea"/>
                          <a:ea typeface="+mn-ea"/>
                        </a:rPr>
                        <a:t>6mm</a:t>
                      </a:r>
                      <a:r>
                        <a:rPr lang="zh-CN" altLang="en-US" sz="1000" dirty="0">
                          <a:latin typeface="+mn-ea"/>
                          <a:ea typeface="+mn-ea"/>
                        </a:rPr>
                        <a:t>钢化超</a:t>
                      </a:r>
                      <a:r>
                        <a:rPr lang="zh-CN" altLang="en-US" sz="1000" dirty="0" smtClean="0">
                          <a:latin typeface="+mn-ea"/>
                          <a:ea typeface="+mn-ea"/>
                        </a:rPr>
                        <a:t>白玻璃</a:t>
                      </a:r>
                      <a:endParaRPr lang="en-US" altLang="zh-CN" sz="1000" dirty="0"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驱动方式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2600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mA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恒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流驱动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输入电源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 ～ 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240VAC±10%,50/60Hz;DC 24V</a:t>
                      </a:r>
                      <a:endParaRPr lang="en-US" altLang="zh-CN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系统功率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150W</a:t>
                      </a:r>
                      <a:endParaRPr lang="en-US" altLang="zh-CN" sz="10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防护等级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IP66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电缆线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sz="1000" dirty="0">
                          <a:sym typeface="+mn-ea"/>
                        </a:rPr>
                        <a:t>3*1.0mm2 </a:t>
                      </a:r>
                      <a:r>
                        <a:rPr sz="1000" dirty="0" err="1" smtClean="0">
                          <a:sym typeface="+mn-ea"/>
                        </a:rPr>
                        <a:t>橡胶线</a:t>
                      </a:r>
                      <a:r>
                        <a:rPr lang="en-US" sz="1000" dirty="0" smtClean="0">
                          <a:sym typeface="+mn-ea"/>
                        </a:rPr>
                        <a:t>(</a:t>
                      </a:r>
                      <a:r>
                        <a:rPr sz="1000" dirty="0" err="1" smtClean="0">
                          <a:sym typeface="+mn-ea"/>
                        </a:rPr>
                        <a:t>高压</a:t>
                      </a:r>
                      <a:r>
                        <a:rPr lang="en-US" sz="1000" dirty="0" smtClean="0">
                          <a:sym typeface="+mn-ea"/>
                        </a:rPr>
                        <a:t>);</a:t>
                      </a:r>
                      <a:r>
                        <a:rPr sz="1000" dirty="0" smtClean="0">
                          <a:sym typeface="+mn-ea"/>
                        </a:rPr>
                        <a:t>2*1.0mm2 </a:t>
                      </a:r>
                      <a:r>
                        <a:rPr sz="1000" dirty="0" err="1" smtClean="0">
                          <a:sym typeface="+mn-ea"/>
                        </a:rPr>
                        <a:t>橡胶线</a:t>
                      </a:r>
                      <a:r>
                        <a:rPr lang="en-US" sz="1000" dirty="0" smtClean="0">
                          <a:sym typeface="+mn-ea"/>
                        </a:rPr>
                        <a:t>(</a:t>
                      </a:r>
                      <a:r>
                        <a:rPr sz="1000" dirty="0" err="1" smtClean="0">
                          <a:sym typeface="+mn-ea"/>
                        </a:rPr>
                        <a:t>低压</a:t>
                      </a:r>
                      <a:r>
                        <a:rPr lang="en-US" sz="1000" dirty="0" smtClean="0">
                          <a:sym typeface="+mn-ea"/>
                        </a:rPr>
                        <a:t>)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信号线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00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超五类</a:t>
                      </a:r>
                      <a:r>
                        <a:rPr lang="en-US" altLang="zh-CN" sz="100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SFTP</a:t>
                      </a:r>
                      <a:r>
                        <a:rPr lang="zh-CN" altLang="en-US" sz="100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双屏蔽</a:t>
                      </a:r>
                      <a:r>
                        <a:rPr lang="en-US" altLang="zh-CN" sz="100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4</a:t>
                      </a:r>
                      <a:r>
                        <a:rPr lang="zh-CN" altLang="en-US" sz="100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对</a:t>
                      </a:r>
                      <a:r>
                        <a:rPr lang="zh-CN" altLang="en-US" sz="100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双绞线</a:t>
                      </a:r>
                      <a:r>
                        <a:rPr lang="en-US" altLang="zh-CN" sz="100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方正黑体简体" panose="02010601030101010101" pitchFamily="2" charset="-122"/>
                          <a:sym typeface="+mn-ea"/>
                        </a:rPr>
                        <a:t>(</a:t>
                      </a:r>
                      <a:r>
                        <a:rPr lang="zh-CN" altLang="en-US" sz="1000" dirty="0" smtClean="0"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sym typeface="+mn-ea"/>
                        </a:rPr>
                        <a:t>可控</a:t>
                      </a:r>
                      <a:r>
                        <a:rPr lang="en-US" altLang="zh-CN" sz="1000" dirty="0" smtClean="0"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sym typeface="+mn-ea"/>
                        </a:rPr>
                        <a:t>)</a:t>
                      </a:r>
                      <a:endParaRPr lang="zh-CN" altLang="en-US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控制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</a:t>
                      </a: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CN" altLang="en-US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电气安全等级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dirty="0" smtClean="0">
                          <a:sym typeface="+mn-ea"/>
                        </a:rPr>
                        <a:t>I</a:t>
                      </a:r>
                      <a:r>
                        <a:rPr lang="zh-CN" altLang="en-US" sz="1000" dirty="0" smtClean="0">
                          <a:sym typeface="+mn-ea"/>
                        </a:rPr>
                        <a:t>类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；</a:t>
                      </a:r>
                      <a:r>
                        <a:rPr lang="en-US" altLang="zh-CN" sz="1000" dirty="0" smtClean="0">
                          <a:sym typeface="+mn-ea"/>
                        </a:rPr>
                        <a:t>III </a:t>
                      </a:r>
                      <a:r>
                        <a:rPr lang="zh-CN" altLang="en-US" sz="1000" dirty="0" smtClean="0">
                          <a:sym typeface="+mn-ea"/>
                        </a:rPr>
                        <a:t>类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环境温度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-20℃~+55 ℃(Ta+10℃)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功率因数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(PF)</a:t>
                      </a:r>
                      <a:endParaRPr kumimoji="0" lang="en-US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≧0.9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冷启动电流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(Max)</a:t>
                      </a:r>
                      <a:endParaRPr kumimoji="0" lang="en-US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65A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净重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7.5KG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18912" y="773953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技术参数</a:t>
            </a:r>
            <a:endParaRPr lang="zh-CN" altLang="en-US" sz="16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18912" y="702198"/>
            <a:ext cx="8001000" cy="33718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灯具尺寸</a:t>
            </a:r>
            <a:endParaRPr lang="zh-CN" altLang="en-US" sz="16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70656" y="1332337"/>
            <a:ext cx="5341504" cy="2200912"/>
          </a:xfrm>
          <a:prstGeom prst="rect">
            <a:avLst/>
          </a:prstGeom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87526" y="3828653"/>
            <a:ext cx="8001000" cy="33718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防</a:t>
            </a: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眩附件可选</a:t>
            </a:r>
            <a:endParaRPr lang="zh-CN" altLang="en-US" sz="1600" b="1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rcRect l="40221"/>
          <a:stretch>
            <a:fillRect/>
          </a:stretch>
        </p:blipFill>
        <p:spPr>
          <a:xfrm>
            <a:off x="753206" y="4399963"/>
            <a:ext cx="1783715" cy="85534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2611" y="4371696"/>
            <a:ext cx="854075" cy="794385"/>
          </a:xfrm>
          <a:prstGeom prst="rect">
            <a:avLst/>
          </a:prstGeom>
        </p:spPr>
      </p:pic>
      <p:sp>
        <p:nvSpPr>
          <p:cNvPr id="10" name="矩形 4"/>
          <p:cNvSpPr>
            <a:spLocks noChangeArrowheads="1"/>
          </p:cNvSpPr>
          <p:nvPr/>
        </p:nvSpPr>
        <p:spPr bwMode="auto">
          <a:xfrm>
            <a:off x="671654" y="5258341"/>
            <a:ext cx="2606558" cy="2462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1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外</a:t>
            </a:r>
            <a:r>
              <a:rPr lang="zh-CN" altLang="en-US" sz="1000" dirty="0" smtClean="0">
                <a:latin typeface="黑体" panose="02010609060101010101" pitchFamily="2" charset="-122"/>
                <a:ea typeface="黑体" panose="02010609060101010101" pitchFamily="2" charset="-122"/>
              </a:rPr>
              <a:t>遮光罩     蜂窝</a:t>
            </a:r>
            <a:r>
              <a:rPr lang="zh-CN" altLang="en-US" sz="1000" dirty="0">
                <a:latin typeface="黑体" panose="02010609060101010101" pitchFamily="2" charset="-122"/>
                <a:ea typeface="黑体" panose="02010609060101010101" pitchFamily="2" charset="-122"/>
              </a:rPr>
              <a:t>防眩</a:t>
            </a:r>
            <a:r>
              <a:rPr lang="zh-CN" altLang="en-US" sz="1000" dirty="0" smtClean="0">
                <a:latin typeface="黑体" panose="02010609060101010101" pitchFamily="2" charset="-122"/>
                <a:ea typeface="黑体" panose="02010609060101010101" pitchFamily="2" charset="-122"/>
              </a:rPr>
              <a:t>网     深</a:t>
            </a:r>
            <a:r>
              <a:rPr lang="zh-CN" altLang="en-US" sz="1000" dirty="0">
                <a:latin typeface="黑体" panose="02010609060101010101" pitchFamily="2" charset="-122"/>
                <a:ea typeface="黑体" panose="02010609060101010101" pitchFamily="2" charset="-122"/>
              </a:rPr>
              <a:t>筒防眩</a:t>
            </a:r>
            <a:r>
              <a:rPr lang="zh-CN" altLang="en-US" sz="1000" dirty="0" smtClean="0">
                <a:latin typeface="黑体" panose="02010609060101010101" pitchFamily="2" charset="-122"/>
                <a:ea typeface="黑体" panose="02010609060101010101" pitchFamily="2" charset="-122"/>
              </a:rPr>
              <a:t>罩</a:t>
            </a:r>
            <a:r>
              <a:rPr lang="zh-CN" altLang="en-US" sz="1000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    </a:t>
            </a:r>
            <a:endParaRPr lang="zh-CN" altLang="en-US" sz="10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18912" y="773953"/>
            <a:ext cx="8001000" cy="33718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灯具尺寸</a:t>
            </a:r>
            <a:endParaRPr lang="zh-CN" altLang="en-US" sz="16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5605" y="1628775"/>
            <a:ext cx="6336635" cy="2990403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755650" y="1196340"/>
            <a:ext cx="11525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带遮光罩</a:t>
            </a:r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UNIT_TABLE_BEAUTIFY" val="smartTable{268526b5-9c2c-4ac1-a0ba-6efc18cd8201}"/>
</p:tagLst>
</file>

<file path=ppt/tags/tag3.xml><?xml version="1.0" encoding="utf-8"?>
<p:tagLst xmlns:p="http://schemas.openxmlformats.org/presentationml/2006/main">
  <p:tag name="COMMONDATA" val="eyJoZGlkIjoiNzllN2FhMzY1ZDEyOTQyYTFjYWI5YTBiNDA0YjQwYTQifQ=="/>
  <p:tag name="KSO_WPP_MARK_KEY" val="902e1d9f-7f01-4ee7-9978-4e116cbd26f6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711</Words>
  <Application>WPS 演示</Application>
  <PresentationFormat>全屏显示(4:3)</PresentationFormat>
  <Paragraphs>104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宋体</vt:lpstr>
      <vt:lpstr>Wingdings</vt:lpstr>
      <vt:lpstr>黑体</vt:lpstr>
      <vt:lpstr>Calibri</vt:lpstr>
      <vt:lpstr>微软雅黑</vt:lpstr>
      <vt:lpstr>方正黑体简体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张巍</dc:creator>
  <cp:lastModifiedBy>丹丹</cp:lastModifiedBy>
  <cp:revision>98</cp:revision>
  <dcterms:created xsi:type="dcterms:W3CDTF">2015-05-19T08:03:00Z</dcterms:created>
  <dcterms:modified xsi:type="dcterms:W3CDTF">2023-09-27T09:33:19Z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921DF6A92CD64E90B8CA5537FAF29CBB</vt:lpwstr>
  </property>
  <property fmtid="{D5CDD505-2E9C-101B-9397-08002B2CF9AE}" pid="3" name="KSOProductBuildVer">
    <vt:lpwstr>2052-12.1.0.15404</vt:lpwstr>
  </property>
  <property fmtid="{D5CDD505-2E9C-101B-9397-08002B2CF9AE}" pid="4" name="commondata">
    <vt:lpwstr>eyJoZGlkIjoiNzllN2FhMzY1ZDEyOTQyYTFjYWI5YTBiNDA0YjQwYTQifQ==</vt:lpwstr>
  </property>
</Properties>
</file>